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306" r:id="rId3"/>
    <p:sldId id="307" r:id="rId4"/>
    <p:sldId id="258" r:id="rId5"/>
    <p:sldId id="263" r:id="rId6"/>
    <p:sldId id="290" r:id="rId7"/>
    <p:sldId id="259" r:id="rId8"/>
    <p:sldId id="289" r:id="rId9"/>
    <p:sldId id="266" r:id="rId10"/>
    <p:sldId id="292" r:id="rId11"/>
    <p:sldId id="291" r:id="rId12"/>
    <p:sldId id="269" r:id="rId13"/>
    <p:sldId id="268" r:id="rId14"/>
    <p:sldId id="288" r:id="rId15"/>
    <p:sldId id="283" r:id="rId16"/>
    <p:sldId id="284" r:id="rId17"/>
    <p:sldId id="286" r:id="rId18"/>
    <p:sldId id="285" r:id="rId19"/>
    <p:sldId id="287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5" r:id="rId28"/>
    <p:sldId id="294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9AF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6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199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8C5F1-8DC5-44CE-86E0-5DE05A9F5192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89716-C0B3-4C86-A8DB-6B2791ABBC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89716-C0B3-4C86-A8DB-6B2791ABBC20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89716-C0B3-4C86-A8DB-6B2791ABBC20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89716-C0B3-4C86-A8DB-6B2791ABBC2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89716-C0B3-4C86-A8DB-6B2791ABBC20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89716-C0B3-4C86-A8DB-6B2791ABBC2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89716-C0B3-4C86-A8DB-6B2791ABBC20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89716-C0B3-4C86-A8DB-6B2791ABBC2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89716-C0B3-4C86-A8DB-6B2791ABBC20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B10D-3E9E-4418-A220-D32CD4BBFE82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635D-7BF7-43C5-809A-C3082A5E7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3816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B10D-3E9E-4418-A220-D32CD4BBFE82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635D-7BF7-43C5-809A-C3082A5E7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3122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B10D-3E9E-4418-A220-D32CD4BBFE82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635D-7BF7-43C5-809A-C3082A5E7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682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B10D-3E9E-4418-A220-D32CD4BBFE82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635D-7BF7-43C5-809A-C3082A5E7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82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B10D-3E9E-4418-A220-D32CD4BBFE82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635D-7BF7-43C5-809A-C3082A5E7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3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B10D-3E9E-4418-A220-D32CD4BBFE82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635D-7BF7-43C5-809A-C3082A5E7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860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B10D-3E9E-4418-A220-D32CD4BBFE82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635D-7BF7-43C5-809A-C3082A5E7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659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B10D-3E9E-4418-A220-D32CD4BBFE82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635D-7BF7-43C5-809A-C3082A5E7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474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B10D-3E9E-4418-A220-D32CD4BBFE82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635D-7BF7-43C5-809A-C3082A5E7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852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B10D-3E9E-4418-A220-D32CD4BBFE82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635D-7BF7-43C5-809A-C3082A5E7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701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B10D-3E9E-4418-A220-D32CD4BBFE82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635D-7BF7-43C5-809A-C3082A5E7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458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7B10D-3E9E-4418-A220-D32CD4BBFE82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8635D-7BF7-43C5-809A-C3082A5E7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339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763000" cy="14859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Zacariah L. Hildenbrand, Ph.D. </a:t>
            </a:r>
          </a:p>
          <a:p>
            <a:r>
              <a:rPr lang="en-US" sz="1900" dirty="0" smtClean="0">
                <a:solidFill>
                  <a:schemeClr val="tx1"/>
                </a:solidFill>
                <a:latin typeface="Arial"/>
                <a:cs typeface="Arial"/>
              </a:rPr>
              <a:t>Inform Environmental, LLC, Dallas, TX 75227</a:t>
            </a:r>
          </a:p>
          <a:p>
            <a:r>
              <a:rPr lang="en-US" sz="1900" dirty="0" smtClean="0">
                <a:solidFill>
                  <a:schemeClr val="tx1"/>
                </a:solidFill>
                <a:latin typeface="Arial"/>
                <a:cs typeface="Arial"/>
              </a:rPr>
              <a:t>				  The University of Texas at Arlington, Arlington, TX 76019</a:t>
            </a:r>
            <a:endParaRPr lang="en-US" sz="1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685800" y="971550"/>
            <a:ext cx="7772400" cy="1102519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</a:t>
            </a:r>
            <a:r>
              <a:rPr lang="en-US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haracterize groundwater quality in area engaged in unconventional drilling</a:t>
            </a:r>
            <a:endParaRPr lang="en-US" sz="36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8" name="Picture 7" descr="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28800" y="3257550"/>
            <a:ext cx="533400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3867150"/>
            <a:ext cx="1295400" cy="41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29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032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0"/>
            <a:ext cx="3841750" cy="5143500"/>
          </a:xfrm>
          <a:prstGeom prst="rect">
            <a:avLst/>
          </a:prstGeom>
        </p:spPr>
      </p:pic>
      <p:pic>
        <p:nvPicPr>
          <p:cNvPr id="6" name="Picture 5" descr="IMG_040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0"/>
            <a:ext cx="38417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088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379AF4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Environmental Concerns</a:t>
            </a:r>
            <a:endParaRPr lang="en-US" dirty="0">
              <a:solidFill>
                <a:srgbClr val="379AF4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81000" y="1123950"/>
            <a:ext cx="6400800" cy="31242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dirty="0" smtClean="0">
                <a:solidFill>
                  <a:srgbClr val="379AF4"/>
                </a:solidFill>
                <a:latin typeface="Arial"/>
                <a:cs typeface="Arial"/>
              </a:rPr>
              <a:t>Earthquakes</a:t>
            </a:r>
          </a:p>
          <a:p>
            <a:pPr algn="l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Cleburne, Irving,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Azle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, Dallas, OK,AR, Japan</a:t>
            </a:r>
          </a:p>
          <a:p>
            <a:pPr algn="l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USGS has evidence that underground waste injection can cause small scale earthquakes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sz="2400" dirty="0" smtClean="0">
                <a:solidFill>
                  <a:srgbClr val="379AF4"/>
                </a:solidFill>
                <a:latin typeface="Arial"/>
                <a:cs typeface="Arial"/>
              </a:rPr>
              <a:t>Surface water contamination</a:t>
            </a:r>
          </a:p>
          <a:p>
            <a:pPr algn="l"/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Waste pits, fluid spills, pipeline leaks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sz="2400" dirty="0" smtClean="0">
                <a:solidFill>
                  <a:srgbClr val="379AF4"/>
                </a:solidFill>
                <a:latin typeface="Arial"/>
                <a:cs typeface="Arial"/>
              </a:rPr>
              <a:t>Groundwater contamination</a:t>
            </a:r>
          </a:p>
          <a:p>
            <a:pPr algn="l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Waste pits, faulty casings</a:t>
            </a:r>
          </a:p>
          <a:p>
            <a:pPr algn="l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Is there a hydrologic connection to deep fractures?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" name="Picture 1" descr="IMG_04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8570" y="1622772"/>
            <a:ext cx="2629680" cy="352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96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379AF4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Composition of Fracturing fluid</a:t>
            </a:r>
            <a:endParaRPr lang="en-US" dirty="0">
              <a:solidFill>
                <a:srgbClr val="379AF4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81000" y="1123950"/>
            <a:ext cx="6019800" cy="3124200"/>
          </a:xfrm>
        </p:spPr>
        <p:txBody>
          <a:bodyPr>
            <a:normAutofit fontScale="92500"/>
          </a:bodyPr>
          <a:lstStyle/>
          <a:p>
            <a:pPr algn="l"/>
            <a:r>
              <a:rPr lang="en-US" sz="2400" dirty="0" smtClean="0">
                <a:solidFill>
                  <a:srgbClr val="379AF4"/>
                </a:solidFill>
                <a:latin typeface="Arial"/>
                <a:cs typeface="Arial"/>
              </a:rPr>
              <a:t>Water (up to 99%, 3-5 million gallons per well)</a:t>
            </a:r>
          </a:p>
          <a:p>
            <a:pPr algn="l"/>
            <a:r>
              <a:rPr lang="en-US" sz="2400" dirty="0" smtClean="0">
                <a:solidFill>
                  <a:srgbClr val="379AF4"/>
                </a:solidFill>
                <a:latin typeface="Arial"/>
                <a:cs typeface="Arial"/>
              </a:rPr>
              <a:t>Chemical additives (up to 2%)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*</a:t>
            </a:r>
          </a:p>
          <a:p>
            <a:pPr algn="l"/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Biocides, surfactants, gelling agents, emulsifiers, corrosion inhibitors, BTEX compounds (benzene, toluene, </a:t>
            </a:r>
            <a:r>
              <a:rPr lang="en-US" sz="1900" dirty="0" err="1" smtClean="0">
                <a:solidFill>
                  <a:srgbClr val="000000"/>
                </a:solidFill>
                <a:latin typeface="Arial"/>
                <a:cs typeface="Arial"/>
              </a:rPr>
              <a:t>ethylbenzene</a:t>
            </a: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, xylene)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*Exact recipe is proprietary to each company although information is available at </a:t>
            </a:r>
            <a:r>
              <a:rPr lang="en-US" sz="1800" dirty="0" err="1" smtClean="0">
                <a:solidFill>
                  <a:srgbClr val="FF0000"/>
                </a:solidFill>
                <a:latin typeface="Arial"/>
                <a:cs typeface="Arial"/>
              </a:rPr>
              <a:t>www.fracfocus.org</a:t>
            </a:r>
            <a:endParaRPr lang="en-US" sz="1800" dirty="0">
              <a:solidFill>
                <a:srgbClr val="FF0000"/>
              </a:solidFill>
              <a:latin typeface="Arial"/>
              <a:cs typeface="Arial"/>
            </a:endParaRPr>
          </a:p>
          <a:p>
            <a:pPr algn="l"/>
            <a:r>
              <a:rPr lang="en-US" sz="2400" dirty="0" err="1" smtClean="0">
                <a:solidFill>
                  <a:srgbClr val="379AF4"/>
                </a:solidFill>
                <a:latin typeface="Arial"/>
                <a:cs typeface="Arial"/>
              </a:rPr>
              <a:t>Proppants</a:t>
            </a:r>
            <a:r>
              <a:rPr lang="en-US" sz="2400" dirty="0" smtClean="0">
                <a:solidFill>
                  <a:srgbClr val="379AF4"/>
                </a:solidFill>
                <a:latin typeface="Arial"/>
                <a:cs typeface="Arial"/>
              </a:rPr>
              <a:t> (sand and/or ceramics)</a:t>
            </a:r>
          </a:p>
          <a:p>
            <a:pPr algn="l"/>
            <a:r>
              <a:rPr lang="en-US" sz="2400" dirty="0" smtClean="0">
                <a:solidFill>
                  <a:srgbClr val="379AF4"/>
                </a:solidFill>
                <a:latin typeface="Arial"/>
                <a:cs typeface="Arial"/>
              </a:rPr>
              <a:t>Large quantities of </a:t>
            </a:r>
            <a:r>
              <a:rPr lang="en-US" sz="2400" dirty="0" err="1" smtClean="0">
                <a:solidFill>
                  <a:srgbClr val="379AF4"/>
                </a:solidFill>
                <a:latin typeface="Arial"/>
                <a:cs typeface="Arial"/>
              </a:rPr>
              <a:t>HCl</a:t>
            </a:r>
            <a:r>
              <a:rPr lang="en-US" sz="2400" dirty="0" smtClean="0">
                <a:solidFill>
                  <a:srgbClr val="379AF4"/>
                </a:solidFill>
                <a:latin typeface="Arial"/>
                <a:cs typeface="Arial"/>
              </a:rPr>
              <a:t> (shale acidization)</a:t>
            </a:r>
            <a:endParaRPr lang="en-US" sz="2400" dirty="0">
              <a:solidFill>
                <a:srgbClr val="379AF4"/>
              </a:solidFill>
              <a:latin typeface="Arial"/>
              <a:cs typeface="Arial"/>
            </a:endParaRPr>
          </a:p>
          <a:p>
            <a:pPr algn="l"/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" name="Picture 1" descr="IMG_040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1352550"/>
            <a:ext cx="2774597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555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379AF4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Fate of fracturing fluids?</a:t>
            </a:r>
            <a:endParaRPr lang="en-US" dirty="0">
              <a:solidFill>
                <a:srgbClr val="379AF4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81000" y="1123950"/>
            <a:ext cx="8305800" cy="31242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379AF4"/>
                </a:solidFill>
                <a:latin typeface="Arial"/>
                <a:cs typeface="Arial"/>
              </a:rPr>
              <a:t>10-30% of </a:t>
            </a:r>
            <a:r>
              <a:rPr lang="en-US" sz="2400" dirty="0" err="1" smtClean="0">
                <a:solidFill>
                  <a:srgbClr val="379AF4"/>
                </a:solidFill>
                <a:latin typeface="Arial"/>
                <a:cs typeface="Arial"/>
              </a:rPr>
              <a:t>flowback</a:t>
            </a:r>
            <a:r>
              <a:rPr lang="en-US" sz="2400" dirty="0" smtClean="0">
                <a:solidFill>
                  <a:srgbClr val="379AF4"/>
                </a:solidFill>
                <a:latin typeface="Arial"/>
                <a:cs typeface="Arial"/>
              </a:rPr>
              <a:t> water is recovered</a:t>
            </a:r>
          </a:p>
          <a:p>
            <a:pPr algn="l"/>
            <a:endParaRPr lang="en-US" sz="2400" dirty="0" smtClean="0">
              <a:solidFill>
                <a:srgbClr val="379AF4"/>
              </a:solidFill>
              <a:latin typeface="Arial"/>
              <a:cs typeface="Arial"/>
            </a:endParaRPr>
          </a:p>
          <a:p>
            <a:pPr algn="l"/>
            <a:r>
              <a:rPr lang="en-US" sz="2400" dirty="0" err="1" smtClean="0">
                <a:solidFill>
                  <a:srgbClr val="379AF4"/>
                </a:solidFill>
                <a:latin typeface="Arial"/>
                <a:cs typeface="Arial"/>
              </a:rPr>
              <a:t>Flowback</a:t>
            </a:r>
            <a:r>
              <a:rPr lang="en-US" sz="2400" dirty="0" smtClean="0">
                <a:solidFill>
                  <a:srgbClr val="379AF4"/>
                </a:solidFill>
                <a:latin typeface="Arial"/>
                <a:cs typeface="Arial"/>
              </a:rPr>
              <a:t> water is contaminated</a:t>
            </a:r>
          </a:p>
          <a:p>
            <a:pPr algn="l"/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Total Dissolved Solids (TDS), chlorides, Naturally Occurring Radioactive Material (NORM), chemical additives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sz="2400" dirty="0" err="1" smtClean="0">
                <a:solidFill>
                  <a:srgbClr val="379AF4"/>
                </a:solidFill>
                <a:latin typeface="Arial"/>
                <a:cs typeface="Arial"/>
              </a:rPr>
              <a:t>Flowback</a:t>
            </a:r>
            <a:r>
              <a:rPr lang="en-US" sz="2400" dirty="0" smtClean="0">
                <a:solidFill>
                  <a:srgbClr val="379AF4"/>
                </a:solidFill>
                <a:latin typeface="Arial"/>
                <a:cs typeface="Arial"/>
              </a:rPr>
              <a:t> can be:</a:t>
            </a:r>
          </a:p>
          <a:p>
            <a:pPr algn="l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Placed in containment pits, treated at wastewater plants, stored in underground injection wells or recycled (many new technologies are emerging)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30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379AF4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Experimental Approach</a:t>
            </a:r>
            <a:endParaRPr lang="en-US" dirty="0">
              <a:solidFill>
                <a:srgbClr val="379AF4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895350"/>
            <a:ext cx="8763000" cy="3352800"/>
          </a:xfrm>
          <a:prstGeom prst="rect">
            <a:avLst/>
          </a:prstGeom>
          <a:effectLst/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pPr lvl="1"/>
            <a:endParaRPr lang="en-US" sz="2000" dirty="0" smtClean="0"/>
          </a:p>
          <a:p>
            <a:pPr lvl="1">
              <a:buFont typeface="Arial" pitchFamily="34" charset="0"/>
              <a:buNone/>
            </a:pPr>
            <a:endParaRPr lang="en-US" sz="2000" dirty="0" smtClean="0"/>
          </a:p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Baseline measurements are incredibly valuable in assessing the anthropogenic effects of unconventional drilling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Scheduled monitoring can identify changes/fluctuations in groundwater quality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Advanced analytical tools are available to detect the occurrence of contamination events that may be directly or indirectly attributed to unconventional drilling activity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During a contamination event, environmental forensics can be used to identify the exact source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32803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481328" y="0"/>
            <a:ext cx="5662672" cy="1143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379AF4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Basic Water Quality</a:t>
            </a:r>
            <a:endParaRPr lang="en-US" dirty="0">
              <a:solidFill>
                <a:srgbClr val="379AF4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876800" y="1123950"/>
            <a:ext cx="4191000" cy="26670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solidFill>
                  <a:srgbClr val="379AF4"/>
                </a:solidFill>
                <a:latin typeface="Arial"/>
                <a:cs typeface="Arial"/>
              </a:rPr>
              <a:t>pH</a:t>
            </a:r>
          </a:p>
          <a:p>
            <a:pPr algn="l"/>
            <a:r>
              <a:rPr lang="en-US" sz="1800" dirty="0" smtClean="0">
                <a:solidFill>
                  <a:srgbClr val="379AF4"/>
                </a:solidFill>
                <a:latin typeface="Arial"/>
                <a:cs typeface="Arial"/>
              </a:rPr>
              <a:t>Total Dissolved Solids (TDS)</a:t>
            </a:r>
          </a:p>
          <a:p>
            <a:pPr algn="l"/>
            <a:r>
              <a:rPr lang="en-US" sz="1800" dirty="0" smtClean="0">
                <a:solidFill>
                  <a:srgbClr val="379AF4"/>
                </a:solidFill>
                <a:latin typeface="Arial"/>
                <a:cs typeface="Arial"/>
              </a:rPr>
              <a:t>Salinity</a:t>
            </a:r>
          </a:p>
          <a:p>
            <a:pPr algn="l"/>
            <a:r>
              <a:rPr lang="en-US" sz="1800" dirty="0" smtClean="0">
                <a:solidFill>
                  <a:srgbClr val="379AF4"/>
                </a:solidFill>
                <a:latin typeface="Arial"/>
                <a:cs typeface="Arial"/>
              </a:rPr>
              <a:t>Conductance</a:t>
            </a:r>
          </a:p>
          <a:p>
            <a:pPr algn="l"/>
            <a:r>
              <a:rPr lang="en-US" sz="1800" dirty="0" smtClean="0">
                <a:solidFill>
                  <a:srgbClr val="379AF4"/>
                </a:solidFill>
                <a:latin typeface="Arial"/>
                <a:cs typeface="Arial"/>
              </a:rPr>
              <a:t>Temperature</a:t>
            </a:r>
          </a:p>
          <a:p>
            <a:pPr algn="l"/>
            <a:r>
              <a:rPr lang="en-US" sz="1800" dirty="0" smtClean="0">
                <a:solidFill>
                  <a:srgbClr val="379AF4"/>
                </a:solidFill>
                <a:latin typeface="Arial"/>
                <a:cs typeface="Arial"/>
              </a:rPr>
              <a:t>Dissolved Oxygen (DO)</a:t>
            </a:r>
          </a:p>
          <a:p>
            <a:pPr algn="l"/>
            <a:r>
              <a:rPr lang="en-US" sz="1800" dirty="0" smtClean="0">
                <a:solidFill>
                  <a:srgbClr val="379AF4"/>
                </a:solidFill>
                <a:latin typeface="Arial"/>
                <a:cs typeface="Arial"/>
              </a:rPr>
              <a:t>Oxidation Reduction Potential (ORP)</a:t>
            </a:r>
          </a:p>
          <a:p>
            <a:pPr algn="l"/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" name="Picture 1" descr="McL Ranch Sampling 20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96" r="37943"/>
          <a:stretch/>
        </p:blipFill>
        <p:spPr>
          <a:xfrm rot="5400000">
            <a:off x="375720" y="976830"/>
            <a:ext cx="3962400" cy="410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21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379AF4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Shimadzu Center for Advanced Analytical Chemistry</a:t>
            </a:r>
            <a:endParaRPr lang="en-US" dirty="0">
              <a:solidFill>
                <a:srgbClr val="379AF4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0" y="1123950"/>
            <a:ext cx="9144000" cy="3048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379AF4"/>
                </a:solidFill>
                <a:latin typeface="Arial"/>
                <a:cs typeface="Arial"/>
              </a:rPr>
              <a:t>$8.5 Million dollar analytical facility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-Method development for the detection and quantification of multiple </a:t>
            </a:r>
            <a:r>
              <a:rPr lang="en-US" sz="1800" dirty="0" err="1" smtClean="0">
                <a:solidFill>
                  <a:schemeClr val="tx1"/>
                </a:solidFill>
                <a:latin typeface="Arial"/>
                <a:cs typeface="Arial"/>
              </a:rPr>
              <a:t>analytes</a:t>
            </a:r>
            <a:endParaRPr lang="en-US" sz="1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-Highly sensitive detection thresholds and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creening applications allow for data to be collected rapidly, accurately and cost-effectively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</a:p>
        </p:txBody>
      </p:sp>
      <p:pic>
        <p:nvPicPr>
          <p:cNvPr id="2" name="Picture 1" descr="Photo Aug 06, 9 50 45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524" b="31221"/>
          <a:stretch/>
        </p:blipFill>
        <p:spPr>
          <a:xfrm>
            <a:off x="4374526" y="2476500"/>
            <a:ext cx="4769474" cy="266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2571750"/>
            <a:ext cx="396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79AF4"/>
                </a:solidFill>
                <a:latin typeface="Arial"/>
                <a:cs typeface="Arial"/>
              </a:rPr>
              <a:t>More data equates to more informed decisions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42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-247650"/>
            <a:ext cx="9144000" cy="990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379AF4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Developed Methodologies</a:t>
            </a:r>
            <a:endParaRPr lang="en-US" dirty="0">
              <a:solidFill>
                <a:srgbClr val="379AF4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047750"/>
            <a:ext cx="8503920" cy="3105150"/>
          </a:xfrm>
          <a:prstGeom prst="rect">
            <a:avLst/>
          </a:prstGeom>
        </p:spPr>
        <p:txBody>
          <a:bodyPr vert="horz" lIns="91440" tIns="45720" rIns="91440" bIns="45720" numCol="3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tx1"/>
                </a:solidFill>
                <a:latin typeface="Arial"/>
                <a:cs typeface="Arial"/>
              </a:rPr>
              <a:t>Methanol</a:t>
            </a:r>
            <a:endParaRPr lang="en-US" sz="1400" dirty="0" smtClean="0">
              <a:solidFill>
                <a:srgbClr val="379AF4"/>
              </a:solidFill>
              <a:latin typeface="Arial"/>
              <a:cs typeface="Arial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Arial"/>
                <a:cs typeface="Arial"/>
              </a:rPr>
              <a:t>Ethanol</a:t>
            </a:r>
            <a:endParaRPr lang="en-US" sz="1400" dirty="0" smtClean="0">
              <a:solidFill>
                <a:srgbClr val="379AF4"/>
              </a:solidFill>
              <a:latin typeface="Arial"/>
              <a:cs typeface="Arial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Arial"/>
                <a:cs typeface="Arial"/>
              </a:rPr>
              <a:t>n-propanol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rial"/>
                <a:cs typeface="Arial"/>
              </a:rPr>
              <a:t>Isopropanol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rial"/>
                <a:cs typeface="Arial"/>
              </a:rPr>
              <a:t>n-</a:t>
            </a:r>
            <a:r>
              <a:rPr lang="en-US" sz="1400" dirty="0" err="1" smtClean="0">
                <a:solidFill>
                  <a:schemeClr val="tx1"/>
                </a:solidFill>
                <a:latin typeface="Arial"/>
                <a:cs typeface="Arial"/>
              </a:rPr>
              <a:t>Butanol</a:t>
            </a:r>
            <a:endParaRPr lang="en-US" sz="14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Arial"/>
                <a:cs typeface="Arial"/>
              </a:rPr>
              <a:t>2-Ethylhexanol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rial"/>
                <a:cs typeface="Arial"/>
              </a:rPr>
              <a:t>2-Butoxy Ethanol</a:t>
            </a:r>
          </a:p>
          <a:p>
            <a:r>
              <a:rPr lang="en-US" sz="1400" dirty="0" err="1" smtClean="0">
                <a:solidFill>
                  <a:schemeClr val="tx1"/>
                </a:solidFill>
                <a:latin typeface="Arial"/>
                <a:cs typeface="Arial"/>
              </a:rPr>
              <a:t>Propargyl</a:t>
            </a:r>
            <a:r>
              <a:rPr lang="en-US" sz="1400" dirty="0" smtClean="0">
                <a:solidFill>
                  <a:schemeClr val="tx1"/>
                </a:solidFill>
                <a:latin typeface="Arial"/>
                <a:cs typeface="Arial"/>
              </a:rPr>
              <a:t> Alcohol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rial"/>
                <a:cs typeface="Arial"/>
              </a:rPr>
              <a:t>Benzene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rial"/>
                <a:cs typeface="Arial"/>
              </a:rPr>
              <a:t>Toluene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rial"/>
                <a:cs typeface="Arial"/>
              </a:rPr>
              <a:t>Phenol</a:t>
            </a:r>
          </a:p>
          <a:p>
            <a:r>
              <a:rPr lang="en-US" sz="1400" dirty="0" err="1" smtClean="0">
                <a:solidFill>
                  <a:schemeClr val="tx1"/>
                </a:solidFill>
                <a:latin typeface="Arial"/>
                <a:cs typeface="Arial"/>
              </a:rPr>
              <a:t>Benzylchloride</a:t>
            </a:r>
            <a:endParaRPr lang="en-US" sz="14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sz="1400" dirty="0" err="1" smtClean="0">
                <a:solidFill>
                  <a:schemeClr val="tx1"/>
                </a:solidFill>
                <a:latin typeface="Arial"/>
                <a:cs typeface="Arial"/>
              </a:rPr>
              <a:t>Ethylbenzene</a:t>
            </a:r>
            <a:endParaRPr lang="en-US" sz="14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Arial"/>
                <a:cs typeface="Arial"/>
              </a:rPr>
              <a:t>0-, m-, &amp; p-Xylenes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rial"/>
                <a:cs typeface="Arial"/>
              </a:rPr>
              <a:t>1,2,4-Trimethyl Benzene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rial"/>
                <a:cs typeface="Arial"/>
              </a:rPr>
              <a:t>1,3,5-Trimethyl Benzene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rial"/>
                <a:cs typeface="Arial"/>
              </a:rPr>
              <a:t>Isopropyl Benzene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rial"/>
                <a:cs typeface="Arial"/>
              </a:rPr>
              <a:t>d-Limonene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rial"/>
                <a:cs typeface="Arial"/>
              </a:rPr>
              <a:t>Naphthalene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rial"/>
                <a:cs typeface="Arial"/>
              </a:rPr>
              <a:t>1-Methyl Naphthalene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rial"/>
                <a:cs typeface="Arial"/>
              </a:rPr>
              <a:t>2-Methyl Naphthalene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rial"/>
                <a:cs typeface="Arial"/>
              </a:rPr>
              <a:t>1-Naphthol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rial"/>
                <a:cs typeface="Arial"/>
              </a:rPr>
              <a:t>2-Naphthol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rial"/>
                <a:cs typeface="Arial"/>
              </a:rPr>
              <a:t>Ethylene Glycol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rial"/>
                <a:cs typeface="Arial"/>
              </a:rPr>
              <a:t>Polyethylene Glycol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rial"/>
                <a:cs typeface="Arial"/>
              </a:rPr>
              <a:t>Propylene Glycol</a:t>
            </a:r>
          </a:p>
          <a:p>
            <a:r>
              <a:rPr lang="en-US" sz="1400" dirty="0" err="1" smtClean="0">
                <a:solidFill>
                  <a:schemeClr val="tx1"/>
                </a:solidFill>
                <a:latin typeface="Arial"/>
                <a:cs typeface="Arial"/>
              </a:rPr>
              <a:t>Dipropylene</a:t>
            </a:r>
            <a:r>
              <a:rPr lang="en-US" sz="1400" dirty="0" smtClean="0">
                <a:solidFill>
                  <a:schemeClr val="tx1"/>
                </a:solidFill>
                <a:latin typeface="Arial"/>
                <a:cs typeface="Arial"/>
              </a:rPr>
              <a:t> Glycol </a:t>
            </a:r>
            <a:r>
              <a:rPr lang="en-US" sz="1400" dirty="0" err="1" smtClean="0">
                <a:solidFill>
                  <a:schemeClr val="tx1"/>
                </a:solidFill>
                <a:latin typeface="Arial"/>
                <a:cs typeface="Arial"/>
              </a:rPr>
              <a:t>Monomethyl</a:t>
            </a:r>
            <a:r>
              <a:rPr lang="en-US" sz="1400" dirty="0" smtClean="0">
                <a:solidFill>
                  <a:schemeClr val="tx1"/>
                </a:solidFill>
                <a:latin typeface="Arial"/>
                <a:cs typeface="Arial"/>
              </a:rPr>
              <a:t> Ether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rial"/>
                <a:cs typeface="Arial"/>
              </a:rPr>
              <a:t>PEG 200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rial"/>
                <a:cs typeface="Arial"/>
              </a:rPr>
              <a:t>Glycerol</a:t>
            </a:r>
          </a:p>
          <a:p>
            <a:r>
              <a:rPr lang="en-US" sz="1400" dirty="0" err="1" smtClean="0">
                <a:solidFill>
                  <a:schemeClr val="tx1"/>
                </a:solidFill>
                <a:latin typeface="Arial"/>
                <a:cs typeface="Arial"/>
              </a:rPr>
              <a:t>Acetophenone</a:t>
            </a:r>
            <a:endParaRPr lang="en-US" sz="14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sz="1400" dirty="0" err="1" smtClean="0">
                <a:solidFill>
                  <a:schemeClr val="tx1"/>
                </a:solidFill>
                <a:latin typeface="Arial"/>
                <a:cs typeface="Arial"/>
              </a:rPr>
              <a:t>Dimethylformamide</a:t>
            </a:r>
            <a:endParaRPr lang="en-US" sz="14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Arial"/>
                <a:cs typeface="Arial"/>
              </a:rPr>
              <a:t>Glutaraldehyde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rial"/>
                <a:cs typeface="Arial"/>
              </a:rPr>
              <a:t>Acetaldehyde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rial"/>
                <a:cs typeface="Arial"/>
              </a:rPr>
              <a:t>Di(2-Ethylhexyl) Phthalate</a:t>
            </a:r>
          </a:p>
          <a:p>
            <a:r>
              <a:rPr lang="en-US" sz="1400" dirty="0" err="1" smtClean="0">
                <a:solidFill>
                  <a:schemeClr val="tx1"/>
                </a:solidFill>
                <a:latin typeface="Arial"/>
                <a:cs typeface="Arial"/>
              </a:rPr>
              <a:t>Pthalic</a:t>
            </a:r>
            <a:r>
              <a:rPr lang="en-US" sz="1400" dirty="0" smtClean="0">
                <a:solidFill>
                  <a:schemeClr val="tx1"/>
                </a:solidFill>
                <a:latin typeface="Arial"/>
                <a:cs typeface="Arial"/>
              </a:rPr>
              <a:t> Anhydride</a:t>
            </a:r>
          </a:p>
          <a:p>
            <a:r>
              <a:rPr lang="en-US" sz="1400" dirty="0" err="1" smtClean="0">
                <a:solidFill>
                  <a:schemeClr val="tx1"/>
                </a:solidFill>
                <a:latin typeface="Arial"/>
                <a:cs typeface="Arial"/>
              </a:rPr>
              <a:t>Bisphenol</a:t>
            </a:r>
            <a:r>
              <a:rPr lang="en-US" sz="1400" dirty="0" smtClean="0">
                <a:solidFill>
                  <a:schemeClr val="tx1"/>
                </a:solidFill>
                <a:latin typeface="Arial"/>
                <a:cs typeface="Arial"/>
              </a:rPr>
              <a:t> A</a:t>
            </a:r>
            <a:endParaRPr lang="en-US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59055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79AF4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Gas-Chromatography Mass-Spectrometry (GC-MS)</a:t>
            </a:r>
          </a:p>
        </p:txBody>
      </p:sp>
    </p:spTree>
    <p:extLst>
      <p:ext uri="{BB962C8B-B14F-4D97-AF65-F5344CB8AC3E}">
        <p14:creationId xmlns:p14="http://schemas.microsoft.com/office/powerpoint/2010/main" xmlns="" val="49744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CPE-9000 elemental analys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-4632"/>
            <a:ext cx="6784311" cy="44460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4792"/>
            <a:ext cx="2362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379AF4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Inductively Coupled Plasma-Optical Emission Spectrometry (ICP-OES)</a:t>
            </a:r>
            <a:endParaRPr lang="en-US" sz="2400" dirty="0">
              <a:solidFill>
                <a:srgbClr val="379AF4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962150"/>
            <a:ext cx="2057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Quantification of 70+ minerals and metals 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543800" y="2190750"/>
            <a:ext cx="76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7343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379AF4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Developed Methodologies</a:t>
            </a:r>
            <a:endParaRPr lang="en-US" dirty="0">
              <a:solidFill>
                <a:srgbClr val="379AF4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3350" y="971550"/>
            <a:ext cx="8980650" cy="2971800"/>
          </a:xfrm>
          <a:prstGeom prst="rect">
            <a:avLst/>
          </a:prstGeom>
          <a:effectLst/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srgbClr val="379AF4"/>
                </a:solidFill>
                <a:latin typeface="Arial"/>
                <a:cs typeface="Arial"/>
              </a:rPr>
              <a:t>Quantification of Total Organic Carbon (TOC), Inorganic Carbon (IC)</a:t>
            </a:r>
          </a:p>
          <a:p>
            <a:pPr marL="0" indent="0">
              <a:buFont typeface="Arial" pitchFamily="34" charset="0"/>
              <a:buNone/>
            </a:pPr>
            <a:r>
              <a:rPr lang="en-US" sz="1900" dirty="0" smtClean="0">
                <a:latin typeface="Arial"/>
                <a:cs typeface="Arial"/>
              </a:rPr>
              <a:t>Detection of petroleum hydrocarbons, volatile organics</a:t>
            </a:r>
          </a:p>
          <a:p>
            <a:pPr marL="914400" lvl="2" indent="0">
              <a:buNone/>
            </a:pPr>
            <a:r>
              <a:rPr lang="en-US" sz="1900" dirty="0" smtClean="0">
                <a:latin typeface="Arial"/>
                <a:cs typeface="Arial"/>
              </a:rPr>
              <a:t>Subsequent characterization with GC-MS, HS-GC-FID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379AF4"/>
                </a:solidFill>
                <a:latin typeface="Arial"/>
                <a:cs typeface="Arial"/>
              </a:rPr>
              <a:t>Quantification of Total Nitrogen (TN)</a:t>
            </a:r>
          </a:p>
          <a:p>
            <a:pPr marL="0" indent="0">
              <a:buNone/>
            </a:pPr>
            <a:r>
              <a:rPr lang="en-US" sz="1900" dirty="0" smtClean="0">
                <a:latin typeface="Arial"/>
                <a:cs typeface="Arial"/>
              </a:rPr>
              <a:t>Method to assess the relative effect of agriculture on groundwater quality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379AF4"/>
                </a:solidFill>
                <a:latin typeface="Arial"/>
                <a:cs typeface="Arial"/>
              </a:rPr>
              <a:t>Quantification </a:t>
            </a:r>
            <a:r>
              <a:rPr lang="en-US" sz="2400" dirty="0" smtClean="0">
                <a:solidFill>
                  <a:srgbClr val="379AF4"/>
                </a:solidFill>
                <a:latin typeface="Arial"/>
                <a:cs typeface="Arial"/>
              </a:rPr>
              <a:t>of major water ions</a:t>
            </a:r>
          </a:p>
          <a:p>
            <a:pPr marL="0" indent="0">
              <a:buNone/>
            </a:pPr>
            <a:r>
              <a:rPr lang="en-US" sz="1900" dirty="0" smtClean="0">
                <a:latin typeface="Arial"/>
                <a:cs typeface="Arial"/>
              </a:rPr>
              <a:t>Fluoride,</a:t>
            </a:r>
            <a:r>
              <a:rPr lang="en-US" sz="1900" dirty="0">
                <a:latin typeface="Arial"/>
                <a:cs typeface="Arial"/>
              </a:rPr>
              <a:t> </a:t>
            </a:r>
            <a:r>
              <a:rPr lang="en-US" sz="1900" dirty="0" smtClean="0">
                <a:latin typeface="Arial"/>
                <a:cs typeface="Arial"/>
              </a:rPr>
              <a:t>chloride,</a:t>
            </a:r>
            <a:r>
              <a:rPr lang="en-US" sz="1900" dirty="0">
                <a:latin typeface="Arial"/>
                <a:cs typeface="Arial"/>
              </a:rPr>
              <a:t> </a:t>
            </a:r>
            <a:r>
              <a:rPr lang="en-US" sz="1900" dirty="0" smtClean="0">
                <a:latin typeface="Arial"/>
                <a:cs typeface="Arial"/>
              </a:rPr>
              <a:t>carbonate, sulfate, boron, bicarbonate</a:t>
            </a:r>
          </a:p>
          <a:p>
            <a:pPr marL="0" indent="0">
              <a:buNone/>
            </a:pPr>
            <a:endParaRPr lang="en-US" sz="20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lvl="1">
              <a:buFont typeface="Arial" pitchFamily="34" charset="0"/>
              <a:buNone/>
            </a:pPr>
            <a:endParaRPr lang="en-US" sz="20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52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102519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379A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Lots of opinion but is there any data?</a:t>
            </a:r>
            <a:endParaRPr lang="en-US" sz="3600" dirty="0">
              <a:solidFill>
                <a:srgbClr val="379AF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895350"/>
            <a:ext cx="5159039" cy="1725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9113" y="1476231"/>
            <a:ext cx="2694887" cy="3667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330" y="2495550"/>
            <a:ext cx="3086100" cy="23129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400" y="2515680"/>
            <a:ext cx="31242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02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23520"/>
            <a:ext cx="4267200" cy="117663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379AF4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Elevated Levels of Arsenic</a:t>
            </a:r>
            <a:endParaRPr lang="en-US" dirty="0">
              <a:solidFill>
                <a:srgbClr val="379AF4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 descr="es-2013-011724_0004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21282"/>
            <a:ext cx="4876800" cy="5111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296" y="1200150"/>
            <a:ext cx="42439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29 of the 91 samples collected with active extraction areas contained elevated levels of arsenic (&gt;10 μg/L)</a:t>
            </a:r>
          </a:p>
          <a:p>
            <a:endParaRPr lang="en-US" dirty="0"/>
          </a:p>
          <a:p>
            <a:r>
              <a:rPr lang="en-US" dirty="0" smtClean="0"/>
              <a:t>Highest concentration that was detected was 161 μg</a:t>
            </a:r>
            <a:r>
              <a:rPr lang="en-US" dirty="0"/>
              <a:t>/L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Arsenic was not found to be elevated in any of the control sites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0" y="3790950"/>
            <a:ext cx="37338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Fontenot, </a:t>
            </a: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B</a:t>
            </a:r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. </a:t>
            </a: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E</a:t>
            </a:r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.</a:t>
            </a: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, et al.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Environ. Sci. Tech.</a:t>
            </a:r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Gill Sans MT" pitchFamily="34" charset="0"/>
              </a:rPr>
              <a:t>2013,</a:t>
            </a:r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47, </a:t>
            </a:r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10032-10040.</a:t>
            </a:r>
            <a:r>
              <a:rPr lang="en-US" sz="1600" b="1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763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cintosh HD:Users:Brian:Desktop:Dropbox:PNAS paper:up to date folder!!! sep 2012:TWS PNAS figures and tables:TWS_Fig. 2.pd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3675" t="5250" r="10390" b="47934"/>
          <a:stretch/>
        </p:blipFill>
        <p:spPr bwMode="auto">
          <a:xfrm>
            <a:off x="762000" y="1123950"/>
            <a:ext cx="7696200" cy="35625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7788" y="9631"/>
            <a:ext cx="9144000" cy="990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379AF4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Geospatial analysis of TDS and Arsenic</a:t>
            </a:r>
            <a:endParaRPr lang="en-US" dirty="0">
              <a:solidFill>
                <a:srgbClr val="379AF4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828800" y="4705350"/>
            <a:ext cx="5486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Fontenot, </a:t>
            </a: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B</a:t>
            </a:r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. </a:t>
            </a: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E</a:t>
            </a:r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.</a:t>
            </a: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, et al.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Environ. Sci. Tech.</a:t>
            </a:r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Gill Sans MT" pitchFamily="34" charset="0"/>
              </a:rPr>
              <a:t>2013,</a:t>
            </a:r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47, </a:t>
            </a:r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10032-10040.</a:t>
            </a:r>
            <a:r>
              <a:rPr lang="en-US" sz="1600" b="1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40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cintosh HD:Users:Brian:Desktop:Dropbox:PNAS paper:up to date folder!!! sep 2012:TWS PNAS figures and tables:TWS_Fig. 2.pd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3675" t="53219" r="10390" b="2087"/>
          <a:stretch/>
        </p:blipFill>
        <p:spPr bwMode="auto">
          <a:xfrm>
            <a:off x="457200" y="1059759"/>
            <a:ext cx="8077200" cy="35693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7788" y="9631"/>
            <a:ext cx="9144000" cy="990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379AF4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Geospatial analysis of Selenium and Strontium</a:t>
            </a:r>
            <a:endParaRPr lang="en-US" dirty="0">
              <a:solidFill>
                <a:srgbClr val="379AF4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828800" y="4705350"/>
            <a:ext cx="5486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Fontenot, </a:t>
            </a: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B</a:t>
            </a:r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. </a:t>
            </a: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E</a:t>
            </a:r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.</a:t>
            </a: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, et al.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Environ. Sci. Tech.</a:t>
            </a:r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Gill Sans MT" pitchFamily="34" charset="0"/>
              </a:rPr>
              <a:t>2013,</a:t>
            </a:r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47, </a:t>
            </a:r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10032-10040.</a:t>
            </a:r>
            <a:r>
              <a:rPr lang="en-US" sz="1600" b="1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47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cintosh HD:Users:Brian:Desktop:Dropbox:PNAS paper:up to date folder!!! sep 2012:supporting info stuff:TWS_Supporting Information Fig. S1.pd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05000" y="859155"/>
            <a:ext cx="5229860" cy="39223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7788" y="9631"/>
            <a:ext cx="9144000" cy="990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379AF4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Geospatial analysis of Barium</a:t>
            </a:r>
            <a:endParaRPr lang="en-US" dirty="0">
              <a:solidFill>
                <a:srgbClr val="379AF4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828800" y="4705350"/>
            <a:ext cx="5486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Fontenot, </a:t>
            </a: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B</a:t>
            </a:r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. </a:t>
            </a: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E</a:t>
            </a:r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.</a:t>
            </a: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, et al.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Environ. Sci. Tech.</a:t>
            </a:r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Gill Sans MT" pitchFamily="34" charset="0"/>
              </a:rPr>
              <a:t>2013,</a:t>
            </a:r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47, </a:t>
            </a:r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10032-10040.</a:t>
            </a:r>
            <a:r>
              <a:rPr lang="en-US" sz="1600" b="1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64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52127578"/>
              </p:ext>
            </p:extLst>
          </p:nvPr>
        </p:nvGraphicFramePr>
        <p:xfrm>
          <a:off x="0" y="519112"/>
          <a:ext cx="9031287" cy="3957638"/>
        </p:xfrm>
        <a:graphic>
          <a:graphicData uri="http://schemas.openxmlformats.org/presentationml/2006/ole">
            <p:oleObj spid="_x0000_s1035" name="Document" r:id="rId3" imgW="9325440" imgH="4077360" progId="Word.Document.12">
              <p:embed/>
            </p:oleObj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0" y="-247650"/>
            <a:ext cx="9144000" cy="990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379AF4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Comparison to historical data</a:t>
            </a:r>
            <a:endParaRPr lang="en-US" dirty="0">
              <a:solidFill>
                <a:srgbClr val="379AF4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400" y="4747796"/>
            <a:ext cx="6324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Fontenot, </a:t>
            </a: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B</a:t>
            </a:r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. </a:t>
            </a: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E</a:t>
            </a:r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.</a:t>
            </a: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, et al.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Environ. Sci. Tech.</a:t>
            </a:r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Gill Sans MT" pitchFamily="34" charset="0"/>
              </a:rPr>
              <a:t>2013,</a:t>
            </a:r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47, </a:t>
            </a:r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10032-10040.</a:t>
            </a:r>
            <a:r>
              <a:rPr lang="en-US" sz="1600" b="1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55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cintosh HD:Users:Brian:Desktop:Dropbox:PNAS paper:up to date folder!!! sep 2012:TWS PNAS figures and tables:TWS_Fig. 2.pd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3675" t="5250" r="10390" b="47934"/>
          <a:stretch/>
        </p:blipFill>
        <p:spPr bwMode="auto">
          <a:xfrm>
            <a:off x="762000" y="1047750"/>
            <a:ext cx="7696200" cy="35625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7788" y="9631"/>
            <a:ext cx="9144000" cy="990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379AF4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Geospatial analysis of TDS and Arsenic</a:t>
            </a:r>
            <a:endParaRPr lang="en-US" dirty="0">
              <a:solidFill>
                <a:srgbClr val="379AF4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828800" y="4705350"/>
            <a:ext cx="5486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Fontenot, </a:t>
            </a: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B</a:t>
            </a:r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. </a:t>
            </a: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E</a:t>
            </a:r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.</a:t>
            </a: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, et al.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Environ. Sci. Tech.</a:t>
            </a:r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Gill Sans MT" pitchFamily="34" charset="0"/>
              </a:rPr>
              <a:t>2013,</a:t>
            </a:r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47, </a:t>
            </a:r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10032-10040.</a:t>
            </a:r>
            <a:r>
              <a:rPr lang="en-US" sz="1600" b="1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30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646957" y="133350"/>
            <a:ext cx="5486400" cy="85725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379AF4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Comparison to historical data</a:t>
            </a:r>
            <a:endParaRPr lang="en-US" dirty="0">
              <a:solidFill>
                <a:srgbClr val="379AF4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 descr="Screen Shot 2014-01-24 at 12.58.36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213"/>
            <a:ext cx="3479966" cy="5143500"/>
          </a:xfrm>
          <a:prstGeom prst="rect">
            <a:avLst/>
          </a:prstGeom>
        </p:spPr>
      </p:pic>
      <p:pic>
        <p:nvPicPr>
          <p:cNvPr id="6" name="Picture 5" descr="Macintosh HD:Users:Brian:Desktop:Dropbox:PNAS paper:up to date folder!!! sep 2012:TWS PNAS figures and tables:TWS_Fig. 2.pd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3484" t="5250" r="10390" b="47934"/>
          <a:stretch/>
        </p:blipFill>
        <p:spPr bwMode="auto">
          <a:xfrm>
            <a:off x="4648200" y="1123950"/>
            <a:ext cx="3661533" cy="35625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4724400" y="4558724"/>
            <a:ext cx="37338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Fontenot, </a:t>
            </a: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B</a:t>
            </a:r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. </a:t>
            </a: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E</a:t>
            </a:r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.</a:t>
            </a: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, et al.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Environ. Sci. Tech.</a:t>
            </a:r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Gill Sans MT" pitchFamily="34" charset="0"/>
              </a:rPr>
              <a:t>2013,</a:t>
            </a:r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Gill Sans MT" pitchFamily="34" charset="0"/>
              </a:rPr>
              <a:t>47, </a:t>
            </a:r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10032-10040.</a:t>
            </a:r>
            <a:r>
              <a:rPr lang="en-US" sz="1600" b="1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696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INE SHALE_11_6_1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00"/>
          <a:stretch/>
        </p:blipFill>
        <p:spPr>
          <a:xfrm>
            <a:off x="152400" y="971550"/>
            <a:ext cx="8839200" cy="350238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0"/>
            <a:ext cx="8229600" cy="93345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379AF4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Time-lapse analyses in the Cline Shale</a:t>
            </a:r>
            <a:endParaRPr lang="en-US" dirty="0">
              <a:solidFill>
                <a:srgbClr val="379AF4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89535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NOLAN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COUNTY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895350"/>
            <a:ext cx="218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SCURRY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COUNTY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4476750"/>
            <a:ext cx="891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79AF4"/>
                </a:solidFill>
                <a:latin typeface="Arial"/>
                <a:cs typeface="Arial"/>
              </a:rPr>
              <a:t>60+ samples collected before, during and after unconventional drilling in Nolan county (left), and 50 samples collected in Scurry county (right)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66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379AF4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Future Directions</a:t>
            </a:r>
            <a:endParaRPr lang="en-US" dirty="0">
              <a:solidFill>
                <a:srgbClr val="379AF4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3350" y="971550"/>
            <a:ext cx="8980650" cy="35814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srgbClr val="379AF4"/>
                </a:solidFill>
                <a:latin typeface="Arial"/>
                <a:cs typeface="Arial"/>
              </a:rPr>
              <a:t>Expand our reach into other shale formations</a:t>
            </a:r>
          </a:p>
          <a:p>
            <a:pPr marL="0" indent="0">
              <a:buFont typeface="Arial" pitchFamily="34" charset="0"/>
              <a:buNone/>
            </a:pPr>
            <a:r>
              <a:rPr lang="en-US" sz="1900" dirty="0" smtClean="0">
                <a:latin typeface="Arial"/>
                <a:cs typeface="Arial"/>
              </a:rPr>
              <a:t>Across the United States, Canada and Europe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379AF4"/>
                </a:solidFill>
                <a:latin typeface="Arial"/>
                <a:cs typeface="Arial"/>
              </a:rPr>
              <a:t>Become more involved into other components of the unconventional drilling process and other industrial processes</a:t>
            </a:r>
          </a:p>
          <a:p>
            <a:pPr marL="0" indent="0">
              <a:buNone/>
            </a:pPr>
            <a:r>
              <a:rPr lang="en-US" sz="1900" dirty="0" smtClean="0">
                <a:latin typeface="Arial"/>
                <a:cs typeface="Arial"/>
              </a:rPr>
              <a:t>Use our advanced analytical capabilities to characterize a wide range of environmental events/catastrophes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379AF4"/>
                </a:solidFill>
                <a:latin typeface="Arial"/>
                <a:cs typeface="Arial"/>
              </a:rPr>
              <a:t>Develop new technology and best management practices for instances of drilling-related contamination events</a:t>
            </a:r>
          </a:p>
          <a:p>
            <a:pPr marL="0" indent="0">
              <a:buNone/>
            </a:pPr>
            <a:r>
              <a:rPr lang="en-US" sz="1900" dirty="0" smtClean="0">
                <a:latin typeface="Arial"/>
                <a:cs typeface="Arial"/>
              </a:rPr>
              <a:t>Remediation, recycling, appropriate waste disposal</a:t>
            </a:r>
          </a:p>
          <a:p>
            <a:pPr marL="0" indent="0">
              <a:buNone/>
            </a:pPr>
            <a:endParaRPr lang="en-US" sz="20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lvl="1">
              <a:buFont typeface="Arial" pitchFamily="34" charset="0"/>
              <a:buNone/>
            </a:pPr>
            <a:endParaRPr lang="en-US" sz="20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42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38150"/>
            <a:ext cx="5638800" cy="4229101"/>
          </a:xfrm>
          <a:prstGeom prst="rect">
            <a:avLst/>
          </a:prstGeom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228600" y="4804946"/>
            <a:ext cx="5638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Osborn, S. G., et al. </a:t>
            </a:r>
            <a:r>
              <a:rPr lang="en-US" sz="1600" i="1" dirty="0">
                <a:solidFill>
                  <a:srgbClr val="000000"/>
                </a:solidFill>
                <a:latin typeface="Gill Sans MT" pitchFamily="34" charset="0"/>
              </a:rPr>
              <a:t>Proc. Natl. Acad. Sci.</a:t>
            </a: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Gill Sans MT" pitchFamily="34" charset="0"/>
              </a:rPr>
              <a:t>2011,</a:t>
            </a: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Gill Sans MT" pitchFamily="34" charset="0"/>
              </a:rPr>
              <a:t>108, </a:t>
            </a: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8172-8176.</a:t>
            </a:r>
            <a:r>
              <a:rPr lang="en-US" sz="1600" b="1" dirty="0">
                <a:solidFill>
                  <a:srgbClr val="000000"/>
                </a:solidFill>
                <a:latin typeface="Gill Sans MT" pitchFamily="34" charset="0"/>
              </a:rPr>
              <a:t> </a:t>
            </a: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1504950"/>
            <a:ext cx="365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Elevated levels of methane</a:t>
            </a:r>
          </a:p>
          <a:p>
            <a:endParaRPr lang="en-US" dirty="0"/>
          </a:p>
          <a:p>
            <a:r>
              <a:rPr lang="en-US" dirty="0" smtClean="0"/>
              <a:t>Geospatial relationship between methane concentration and distance to neighboring gas well</a:t>
            </a:r>
          </a:p>
          <a:p>
            <a:endParaRPr lang="en-US" dirty="0"/>
          </a:p>
          <a:p>
            <a:r>
              <a:rPr lang="en-US" dirty="0" smtClean="0"/>
              <a:t>Evidence of deep thermogenic methane contamination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119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00150"/>
            <a:ext cx="8305800" cy="31242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Hydraulic Fracturing</a:t>
            </a:r>
          </a:p>
          <a:p>
            <a:pPr algn="l"/>
            <a:endParaRPr lang="en-US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Shale Acidization</a:t>
            </a:r>
          </a:p>
          <a:p>
            <a:pPr algn="l"/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Underground Injection Wells (Waste disposal)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102519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379A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What is unconventional drilling?</a:t>
            </a:r>
            <a:endParaRPr lang="en-US" sz="3600" dirty="0">
              <a:solidFill>
                <a:srgbClr val="379AF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425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357687"/>
            <a:ext cx="9144000" cy="428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ttp://www.propublica.org/images/articles/natural_gas/marcellus_hydraulic_graphic_09051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2037" y="-3572"/>
            <a:ext cx="6888163" cy="516612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Picture 9" descr="http://vvoice.vo.llnwd.net/e14/7458519.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6" y="1885950"/>
            <a:ext cx="3107433" cy="3107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-76200" y="0"/>
            <a:ext cx="2514600" cy="1102519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379A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What is Hydraulic Fracturing?</a:t>
            </a:r>
            <a:endParaRPr lang="en-US" sz="2800" dirty="0">
              <a:solidFill>
                <a:srgbClr val="379AF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72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00150"/>
            <a:ext cx="8305800" cy="31242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Hydraulic Fracturing</a:t>
            </a:r>
          </a:p>
          <a:p>
            <a:pPr algn="l"/>
            <a:endParaRPr lang="en-US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Shale Acidization</a:t>
            </a:r>
          </a:p>
          <a:p>
            <a:pPr algn="l"/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Underground Injection Wells (Waste disposal)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102519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379A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What is unconventional drilling?</a:t>
            </a:r>
            <a:endParaRPr lang="en-US" sz="3600" dirty="0">
              <a:solidFill>
                <a:srgbClr val="379AF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23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www.yourlawyer.com/i/US%20gas%20play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0951"/>
            <a:ext cx="6455466" cy="4841599"/>
          </a:xfrm>
          <a:prstGeom prst="rect">
            <a:avLst/>
          </a:prstGeom>
          <a:noFill/>
        </p:spPr>
      </p:pic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685800" y="-247650"/>
            <a:ext cx="7772400" cy="81915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379A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Where is this occurring?</a:t>
            </a:r>
            <a:endParaRPr lang="en-US" sz="3600" dirty="0">
              <a:solidFill>
                <a:srgbClr val="379AF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44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300" y="0"/>
            <a:ext cx="68738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844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379AF4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Environmental Concerns</a:t>
            </a:r>
            <a:endParaRPr lang="en-US" dirty="0">
              <a:solidFill>
                <a:srgbClr val="379AF4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81000" y="1123950"/>
            <a:ext cx="5029200" cy="3124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400" dirty="0" smtClean="0">
                <a:solidFill>
                  <a:srgbClr val="379AF4"/>
                </a:solidFill>
                <a:latin typeface="Arial"/>
                <a:cs typeface="Arial"/>
              </a:rPr>
              <a:t>Earthquakes</a:t>
            </a:r>
          </a:p>
          <a:p>
            <a:pPr algn="l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Cleburne, Irving,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Azle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, Dallas, OK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, AR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, Japan</a:t>
            </a:r>
          </a:p>
          <a:p>
            <a:pPr algn="l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USGS has evidence that underground waste injection can cause small scale earthquakes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sz="2400" dirty="0" smtClean="0">
                <a:solidFill>
                  <a:srgbClr val="379AF4"/>
                </a:solidFill>
                <a:latin typeface="Arial"/>
                <a:cs typeface="Arial"/>
              </a:rPr>
              <a:t>Surface water contamination</a:t>
            </a:r>
          </a:p>
          <a:p>
            <a:pPr algn="l"/>
            <a:r>
              <a:rPr lang="en-US" sz="1900" dirty="0" smtClean="0">
                <a:solidFill>
                  <a:srgbClr val="FF0000"/>
                </a:solidFill>
                <a:latin typeface="Arial"/>
                <a:cs typeface="Arial"/>
              </a:rPr>
              <a:t>Waste pits</a:t>
            </a: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, fluid spills, pipeline leaks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sz="2400" dirty="0" smtClean="0">
                <a:solidFill>
                  <a:srgbClr val="379AF4"/>
                </a:solidFill>
                <a:latin typeface="Arial"/>
                <a:cs typeface="Arial"/>
              </a:rPr>
              <a:t>Groundwater contamination</a:t>
            </a:r>
          </a:p>
          <a:p>
            <a:pPr algn="l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Waste pits, faulty casings</a:t>
            </a:r>
          </a:p>
          <a:p>
            <a:pPr algn="l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Is there a hydrologic connection to deep fractures?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" name="Picture 1" descr="IMG_0398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0" r="-2810" b="22403"/>
          <a:stretch/>
        </p:blipFill>
        <p:spPr>
          <a:xfrm>
            <a:off x="5410200" y="1152291"/>
            <a:ext cx="3841750" cy="399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327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683563B2B8D542A9BE654627AB0B7D" ma:contentTypeVersion="5" ma:contentTypeDescription="Create a new document." ma:contentTypeScope="" ma:versionID="2f4aedf814a5b41b32f1870caf1262e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fcc36c88ee4a45445762472d77ee42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F240BFA-5AD3-416B-8789-43140DDA63A2}"/>
</file>

<file path=customXml/itemProps2.xml><?xml version="1.0" encoding="utf-8"?>
<ds:datastoreItem xmlns:ds="http://schemas.openxmlformats.org/officeDocument/2006/customXml" ds:itemID="{722E3FE7-C78C-4BD0-9FC8-66F0CC6F1F10}"/>
</file>

<file path=customXml/itemProps3.xml><?xml version="1.0" encoding="utf-8"?>
<ds:datastoreItem xmlns:ds="http://schemas.openxmlformats.org/officeDocument/2006/customXml" ds:itemID="{ED25EEA2-20DB-49E3-B8BA-420A48E3FC5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</TotalTime>
  <Words>971</Words>
  <Application>Microsoft Office PowerPoint</Application>
  <PresentationFormat>On-screen Show (16:9)</PresentationFormat>
  <Paragraphs>168</Paragraphs>
  <Slides>28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Document</vt:lpstr>
      <vt:lpstr>Characterize groundwater quality in area engaged in unconventional drilling</vt:lpstr>
      <vt:lpstr>Lots of opinion but is there any data?</vt:lpstr>
      <vt:lpstr>Slide 3</vt:lpstr>
      <vt:lpstr>What is unconventional drilling?</vt:lpstr>
      <vt:lpstr>What is Hydraulic Fracturing?</vt:lpstr>
      <vt:lpstr>What is unconventional drilling?</vt:lpstr>
      <vt:lpstr>Where is this occurring?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Comparison to historical data</vt:lpstr>
      <vt:lpstr>Slide 27</vt:lpstr>
      <vt:lpstr>Slide 28</vt:lpstr>
    </vt:vector>
  </TitlesOfParts>
  <Company>University of Texas at Arlington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oit</dc:creator>
  <cp:lastModifiedBy>Brigid Kenney</cp:lastModifiedBy>
  <cp:revision>61</cp:revision>
  <dcterms:created xsi:type="dcterms:W3CDTF">2013-10-01T15:40:48Z</dcterms:created>
  <dcterms:modified xsi:type="dcterms:W3CDTF">2014-02-07T21:05:37Z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0x010100CE683563B2B8D542A9BE654627AB0B7D</vt:lpwstr>
  </property>
</Properties>
</file>