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731" r:id="rId3"/>
    <p:sldId id="732" r:id="rId4"/>
    <p:sldId id="736" r:id="rId5"/>
    <p:sldId id="737" r:id="rId6"/>
    <p:sldId id="744" r:id="rId7"/>
    <p:sldId id="745" r:id="rId8"/>
    <p:sldId id="746" r:id="rId9"/>
    <p:sldId id="747" r:id="rId10"/>
    <p:sldId id="750" r:id="rId11"/>
    <p:sldId id="749" r:id="rId12"/>
    <p:sldId id="743" r:id="rId13"/>
    <p:sldId id="682" r:id="rId1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31B23"/>
    <a:srgbClr val="FFB869"/>
    <a:srgbClr val="FFEEB9"/>
    <a:srgbClr val="FFFDBD"/>
    <a:srgbClr val="FFDB69"/>
    <a:srgbClr val="DFDA00"/>
    <a:srgbClr val="EDD7D5"/>
    <a:srgbClr val="FBA7E9"/>
    <a:srgbClr val="99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1513" autoAdjust="0"/>
  </p:normalViewPr>
  <p:slideViewPr>
    <p:cSldViewPr>
      <p:cViewPr>
        <p:scale>
          <a:sx n="66" d="100"/>
          <a:sy n="66" d="100"/>
        </p:scale>
        <p:origin x="-1800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06" y="-77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AA5762-2A06-44B9-BFF4-53D0DFB521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5102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0A37F2-1132-46E7-B528-E24713C881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1013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37F2-1132-46E7-B528-E24713C8815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ED32E1-B22C-4B0A-AA9F-48821026256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37F2-1132-46E7-B528-E24713C8815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427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1220 L Street, NW  •  Washington, DC 20005-4070  •  www.api.org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8920A9-4E01-4691-9832-DDC81042D0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1220 L Street, NW  •  Washington, DC 20005-4070  •  www.api.org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FC44B1-9E2B-47BA-B74D-4EAF77ED06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9213" y="1676400"/>
            <a:ext cx="1828800" cy="419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2813" y="1676400"/>
            <a:ext cx="5334000" cy="419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1220 L Street, NW  •  Washington, DC 20005-4070  •  www.api.org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18285F-6592-4ED6-A271-814AD0F888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1220 L Street, NW  •  Washington, DC 20005-4070  •  www.api.org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F80039-A68F-47DF-9910-C1BCE313BA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1220 L Street, NW  •  Washington, DC 20005-4070  •  www.api.org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E42A73-BF50-427C-9625-EF4EE80893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636838"/>
            <a:ext cx="3579813" cy="323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636838"/>
            <a:ext cx="3581400" cy="323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1220 L Street, NW  •  Washington, DC 20005-4070  •  www.api.org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F475AE-5B42-49CF-B504-5F0FA3DD4D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1220 L Street, NW  •  Washington, DC 20005-4070  •  www.api.org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71D744-3534-4188-BC40-A3D90AE448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1220 L Street, NW  •  Washington, DC 20005-4070  •  www.api.org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19F9E6-FFAF-42C4-8C2B-61BD7F48A6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1220 L Street, NW  •  Washington, DC 20005-4070  •  www.api.org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F31002-5602-453C-B3EA-BAC45B3610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1220 L Street, NW  •  Washington, DC 20005-4070  •  www.api.org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35EAE4-2597-4EFB-8A99-9B9E8465FA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1220 L Street, NW  •  Washington, DC 20005-4070  •  www.api.org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2ECC3A-5E20-4C82-B9FC-76494AD0E4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white_header_energyAP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55613"/>
            <a:ext cx="23526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912813" y="1676400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Header: Myriad Web, 36pt., black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636838"/>
            <a:ext cx="7313613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9013" y="6553200"/>
            <a:ext cx="40401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E31B23"/>
                </a:solidFill>
                <a:latin typeface="+mn-lt"/>
              </a:defRPr>
            </a:lvl1pPr>
          </a:lstStyle>
          <a:p>
            <a:r>
              <a:rPr lang="en-US"/>
              <a:t>1220 L Street, NW  •  Washington, DC 20005-4070  •  www.api.org</a:t>
            </a:r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E31B23"/>
                </a:solidFill>
                <a:latin typeface="+mn-lt"/>
              </a:defRPr>
            </a:lvl1pPr>
          </a:lstStyle>
          <a:p>
            <a:fld id="{B8542AEF-F1A3-486C-B857-AB7CBC51E8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990600" y="6400800"/>
            <a:ext cx="8153400" cy="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yriad Web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yriad Web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yriad Web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yriad Web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yriad Web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yriad Web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yriad Web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yriad Web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AYQcSz27Xp8&amp;feature=relmfu" TargetMode="External"/><Relationship Id="rId3" Type="http://schemas.openxmlformats.org/officeDocument/2006/relationships/hyperlink" Target="mailto:ParkerEnC@gmail.com" TargetMode="External"/><Relationship Id="rId7" Type="http://schemas.openxmlformats.org/officeDocument/2006/relationships/hyperlink" Target="http://www.energyfromshale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pi.org/" TargetMode="External"/><Relationship Id="rId5" Type="http://schemas.openxmlformats.org/officeDocument/2006/relationships/image" Target="../media/image10.jpeg"/><Relationship Id="rId4" Type="http://schemas.openxmlformats.org/officeDocument/2006/relationships/hyperlink" Target="mailto:Cobbsd@api.org" TargetMode="External"/><Relationship Id="rId9" Type="http://schemas.openxmlformats.org/officeDocument/2006/relationships/hyperlink" Target="http://www.youtube.com/watch?v=7ned5L04o8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1CB4C6-4AD8-465B-B4C8-54AA3B10006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0"/>
            <a:ext cx="304800" cy="45719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724400"/>
            <a:ext cx="3657599" cy="1066800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February 10, 2014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0800000" flipV="1">
            <a:off x="228600" y="3886200"/>
            <a:ext cx="35814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Presented By: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Michael E. Parker, P.E.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Parker Environmental and Consulting, LLC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371600"/>
            <a:ext cx="43434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/>
              <a:t>Hydraulic Fracturing</a:t>
            </a:r>
            <a:endParaRPr lang="en-US" sz="24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228600" y="1828800"/>
            <a:ext cx="35052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Best Management Practices Comments and Considerations</a:t>
            </a:r>
            <a:endParaRPr lang="en-US" sz="2400" i="1" dirty="0" smtClean="0">
              <a:solidFill>
                <a:srgbClr val="0070C0"/>
              </a:solidFill>
            </a:endParaRPr>
          </a:p>
        </p:txBody>
      </p:sp>
      <p:pic>
        <p:nvPicPr>
          <p:cNvPr id="529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92200"/>
            <a:ext cx="361315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57200"/>
            <a:ext cx="6705600" cy="722086"/>
          </a:xfrm>
        </p:spPr>
        <p:txBody>
          <a:bodyPr/>
          <a:lstStyle/>
          <a:p>
            <a:r>
              <a:rPr lang="en-US" sz="2400" dirty="0" smtClean="0"/>
              <a:t>Barnett Shale Study Area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F475AE-5B42-49CF-B504-5F0FA3DD4D0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0287" y="1047749"/>
            <a:ext cx="5319713" cy="557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08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57200"/>
            <a:ext cx="6627812" cy="685800"/>
          </a:xfrm>
        </p:spPr>
        <p:txBody>
          <a:bodyPr/>
          <a:lstStyle/>
          <a:p>
            <a:r>
              <a:rPr lang="en-US" sz="2400" dirty="0" smtClean="0"/>
              <a:t>2011 vs. 2014 Drought Conditions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F475AE-5B42-49CF-B504-5F0FA3DD4D0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02255"/>
            <a:ext cx="4495061" cy="570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061" y="1295400"/>
            <a:ext cx="4659825" cy="550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400" y="1981198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2011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1981196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04715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57200"/>
            <a:ext cx="6627812" cy="704316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400" dirty="0" smtClean="0"/>
              <a:t>Other Issues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533400"/>
          </a:xfrm>
        </p:spPr>
        <p:txBody>
          <a:bodyPr/>
          <a:lstStyle/>
          <a:p>
            <a:pPr marL="0" indent="0"/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F80039-A68F-47DF-9910-C1BCE313BA7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333384"/>
            <a:ext cx="7561168" cy="505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886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4600" y="381000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Questions</a:t>
            </a:r>
            <a:endParaRPr lang="en-US" sz="28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66800" y="1237280"/>
            <a:ext cx="3581400" cy="21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Michael E. Parker, P.E.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Parker Environmental and Consulting, LLC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hlinkClick r:id="rId3"/>
              </a:rPr>
              <a:t>ParkerEnC@gmail.com</a:t>
            </a: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sz="1400" dirty="0" smtClean="0"/>
              <a:t>(832) 581-5474</a:t>
            </a:r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sz="1400" b="1" dirty="0" smtClean="0"/>
              <a:t>Drew </a:t>
            </a:r>
            <a:r>
              <a:rPr lang="en-US" sz="1400" b="1" dirty="0"/>
              <a:t>Cobbs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Maryland Petroleum Council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hlinkClick r:id="rId4"/>
              </a:rPr>
              <a:t>Cobbsd@api.org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(410) 269-1850</a:t>
            </a:r>
          </a:p>
          <a:p>
            <a:pPr>
              <a:lnSpc>
                <a:spcPct val="90000"/>
              </a:lnSpc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HF 'Magnifying Glass'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228600"/>
            <a:ext cx="3489008" cy="6150293"/>
          </a:xfrm>
          <a:prstGeom prst="rect">
            <a:avLst/>
          </a:prstGeom>
          <a:ln w="6350"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57200" y="3505200"/>
            <a:ext cx="419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0"/>
              </a:spcAft>
              <a:buClr>
                <a:srgbClr val="FF0000"/>
              </a:buClr>
            </a:pPr>
            <a:r>
              <a:rPr lang="en-US" dirty="0" smtClean="0"/>
              <a:t>To Learn More:   </a:t>
            </a:r>
            <a:endParaRPr lang="en-US" dirty="0" smtClean="0">
              <a:solidFill>
                <a:srgbClr val="1F497D"/>
              </a:solidFill>
              <a:latin typeface="Calibri" pitchFamily="34" charset="0"/>
              <a:ea typeface="Calibri" pitchFamily="34" charset="0"/>
              <a:cs typeface="Calibri" pitchFamily="34" charset="0"/>
              <a:hlinkClick r:id="rId6"/>
            </a:endParaRPr>
          </a:p>
          <a:p>
            <a:pPr lvl="0"/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6"/>
              </a:rPr>
              <a:t>www.api.org</a:t>
            </a:r>
            <a:endParaRPr lang="en-US" dirty="0" smtClean="0">
              <a:solidFill>
                <a:srgbClr val="1F497D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  <a:hlinkClick r:id="rId7"/>
              </a:rPr>
              <a:t>www.energyfromshale.org</a:t>
            </a:r>
            <a:endParaRPr lang="en-US" dirty="0" smtClean="0">
              <a:solidFill>
                <a:srgbClr val="1F497D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endParaRPr lang="en-US" dirty="0" smtClean="0">
              <a:solidFill>
                <a:srgbClr val="1F497D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0"/>
              </a:spcAft>
              <a:buClr>
                <a:srgbClr val="FF0000"/>
              </a:buClr>
            </a:pPr>
            <a:r>
              <a:rPr lang="en-US" sz="1400" dirty="0" smtClean="0"/>
              <a:t>Drilling Video</a:t>
            </a:r>
          </a:p>
          <a:p>
            <a:pPr eaLnBrk="1" hangingPunct="1">
              <a:spcAft>
                <a:spcPts val="0"/>
              </a:spcAft>
              <a:buClr>
                <a:srgbClr val="FF0000"/>
              </a:buClr>
            </a:pPr>
            <a:r>
              <a:rPr lang="en-US" sz="140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8"/>
              </a:rPr>
              <a:t>http://www.youtube.com/watch?</a:t>
            </a:r>
            <a:br>
              <a:rPr lang="en-US" sz="140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8"/>
              </a:rPr>
            </a:br>
            <a:r>
              <a:rPr lang="en-US" sz="140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8"/>
              </a:rPr>
              <a:t>v=AYQcSz27Xp8&amp;feature=</a:t>
            </a:r>
            <a:r>
              <a:rPr lang="en-US" sz="140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8"/>
              </a:rPr>
              <a:t>relmfu</a:t>
            </a:r>
            <a:endParaRPr lang="en-US" sz="1400" dirty="0" smtClean="0"/>
          </a:p>
          <a:p>
            <a:pPr eaLnBrk="1" hangingPunct="1">
              <a:spcAft>
                <a:spcPts val="0"/>
              </a:spcAft>
              <a:buClr>
                <a:srgbClr val="FF0000"/>
              </a:buClr>
            </a:pPr>
            <a:r>
              <a:rPr lang="en-US" sz="1400" dirty="0" smtClean="0"/>
              <a:t>Fracturing Video</a:t>
            </a:r>
          </a:p>
          <a:p>
            <a:pPr eaLnBrk="1" hangingPunct="1">
              <a:spcAft>
                <a:spcPts val="0"/>
              </a:spcAft>
              <a:buClr>
                <a:srgbClr val="FF0000"/>
              </a:buClr>
            </a:pPr>
            <a:r>
              <a:rPr lang="en-US" sz="140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9"/>
              </a:rPr>
              <a:t>http://www.youtube.com/watch?v=7ned5L04o8w</a:t>
            </a:r>
            <a:endParaRPr lang="en-US" sz="1400" dirty="0" smtClean="0"/>
          </a:p>
          <a:p>
            <a:pPr lvl="0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" y="38862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0"/>
              </a:spcAft>
              <a:buClr>
                <a:srgbClr val="FF0000"/>
              </a:buClr>
            </a:pPr>
            <a:endParaRPr lang="en-US" sz="2000" dirty="0" smtClean="0"/>
          </a:p>
          <a:p>
            <a:pPr eaLnBrk="1" hangingPunct="1">
              <a:spcAft>
                <a:spcPts val="0"/>
              </a:spcAft>
              <a:buClr>
                <a:srgbClr val="FF0000"/>
              </a:buClr>
            </a:pP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F80039-A68F-47DF-9910-C1BCE313BA7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6096000" cy="6858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Presentation 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48006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API Standards, Practices and Guidance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Comprehensive Gas Development Plan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Disclosure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Location Restrictions, Water Reuse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Well Integrity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Methane in Groundwater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Groundwater Protection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Other Issues and Comments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Questions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9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551612" cy="990600"/>
          </a:xfrm>
        </p:spPr>
        <p:txBody>
          <a:bodyPr>
            <a:normAutofit fontScale="90000"/>
          </a:bodyPr>
          <a:lstStyle/>
          <a:p>
            <a:r>
              <a:rPr lang="en-US" sz="4000" b="0" dirty="0" smtClean="0">
                <a:latin typeface="Arial" pitchFamily="34" charset="0"/>
                <a:cs typeface="Arial" pitchFamily="34" charset="0"/>
              </a:rPr>
              <a:t>API Standards, Practices and Guidance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±170 API Standards, Practices or Guidance apply</a:t>
            </a:r>
          </a:p>
          <a:p>
            <a:pPr marL="685800"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Equipment and materials</a:t>
            </a:r>
          </a:p>
          <a:p>
            <a:pPr marL="685800"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Facility and system design</a:t>
            </a:r>
          </a:p>
          <a:p>
            <a:pPr marL="685800"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Operational practices</a:t>
            </a:r>
          </a:p>
          <a:p>
            <a:pPr marL="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Transparent process</a:t>
            </a:r>
          </a:p>
          <a:p>
            <a:pPr marL="685800"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Proven engineering and operational practices</a:t>
            </a:r>
          </a:p>
          <a:p>
            <a:pPr marL="685800"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Performance based approach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3 Guidance documents developed specifically for Hydraulic Fracturing Operations (HF Series)</a:t>
            </a:r>
          </a:p>
          <a:p>
            <a:pPr marL="685800"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HF-1 Well Construction and Integrity</a:t>
            </a:r>
          </a:p>
          <a:p>
            <a:pPr marL="685800"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HF-2 Water Management Associated with Hydraulic Fracturing</a:t>
            </a:r>
          </a:p>
          <a:p>
            <a:pPr marL="685800"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HF-3 Practices for Mitigating Surface Impacts Associated with Hydraulic Fracturing</a:t>
            </a:r>
          </a:p>
          <a:p>
            <a:pPr marL="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HF Series currently being upgraded and adding Community Engagement document </a:t>
            </a:r>
          </a:p>
          <a:p>
            <a:pPr marL="0" indent="0">
              <a:spcBef>
                <a:spcPct val="50000"/>
              </a:spcBef>
            </a:pPr>
            <a:endParaRPr lang="en-US" dirty="0" smtClean="0"/>
          </a:p>
        </p:txBody>
      </p:sp>
      <p:pic>
        <p:nvPicPr>
          <p:cNvPr id="530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3885" y="914400"/>
            <a:ext cx="2417428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81743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57200"/>
            <a:ext cx="6551612" cy="685800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Comprehensive Gas Development Plan and Disclosure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 marL="0" indent="0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CGDP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 a two step process: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Exploration Plan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More consistent with existing law, which uses exploration permit and development permit approach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Utilize expedited permitting for activities identified and approved in the CGDP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 year baseline monitoring requirement questionable</a:t>
            </a:r>
          </a:p>
          <a:p>
            <a:pPr marL="0" indent="0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Disclosure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BMP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does not adequately address complexities of pre-job disclosure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clearinghouse approach for pre-job disclosure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Post-job disclosure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FracFocus works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Incorporate use into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Protection of IP is critical throughout the process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F80039-A68F-47DF-9910-C1BCE313BA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154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57200"/>
            <a:ext cx="6170612" cy="695770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Restrictions and Water Reuse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5068"/>
            <a:ext cx="4328667" cy="4684621"/>
          </a:xfrm>
        </p:spPr>
        <p:txBody>
          <a:bodyPr/>
          <a:lstStyle/>
          <a:p>
            <a:pPr marL="0" indent="0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Setbacks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Sound technical basis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Arbitrary setbacks unreasonably limit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site specific conditions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in conjunction with mitigation and controls</a:t>
            </a:r>
          </a:p>
          <a:p>
            <a:pPr marL="0" indent="0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Water Reuse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90% Reuse requirement will be difficult in some cases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On-site” reuse requirement is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unworkable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Operations processes and logistics prohibit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Unintended consequence of larger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pads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F80039-A68F-47DF-9910-C1BCE313BA7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5867" y="1905000"/>
            <a:ext cx="4334632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83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457200"/>
            <a:ext cx="6752771" cy="685800"/>
          </a:xfrm>
        </p:spPr>
        <p:txBody>
          <a:bodyPr/>
          <a:lstStyle/>
          <a:p>
            <a:r>
              <a:rPr lang="en-US" sz="2400" dirty="0" smtClean="0"/>
              <a:t>Well Integrity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F80039-A68F-47DF-9910-C1BCE313BA7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6" descr="General Marcellus Casing Mod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2210" y="0"/>
            <a:ext cx="359179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1447800"/>
            <a:ext cx="495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Design basis -  groundwater protection, formation isolation, pressure containment.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Multiple API Standards and Practices apply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Consider earlier failure data in context.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all “FAILURES” are failures.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Risk characterization critical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Regulatory issues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Old wells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Integrity verification and monitoring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Corrosion protection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Monitoring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Diagnostic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Maintenance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9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705600" cy="838200"/>
          </a:xfrm>
        </p:spPr>
        <p:txBody>
          <a:bodyPr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Methane in Groundwater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4637809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Methane in groundwater occurs naturally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40-60% incidence rate (Marcellus)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Many events historically noted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Well integrity critical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Cementing procedures – API 65-2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Cement design and testing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Well cleaning and preparation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Centralizer use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Pumping procedures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Regular well monitoring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F80039-A68F-47DF-9910-C1BCE313BA7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6" descr="General Marcellus Casing Mode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2210" y="0"/>
            <a:ext cx="359179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568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57200"/>
            <a:ext cx="6781800" cy="685800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Groundwater Protection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3962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Contamination scenarios offered are extremely unlikely given operational practices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Pressure and energy are not applied continuously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Fracture length studies verify zonal isolation and groundwater protection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Casing and cement are sound, durable barriers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Operators must exercise due diligence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and ensure wells within AOR don’t pose a risk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F80039-A68F-47DF-9910-C1BCE313BA7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65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57199"/>
            <a:ext cx="6781800" cy="707571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Barnett Shale Groundwater Study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Well selection process not random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wells not representative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Too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few (9)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5/9 out of area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9/9 not in the same aquifer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Also had elevated levels compared to historical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Implied pollution sources not characterized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for drought impacts appear to be minimized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More questions than conclusions</a:t>
            </a:r>
          </a:p>
          <a:p>
            <a:pPr marL="0" indent="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…we are unable to determine the ultimate source of these elevated concentrations directly.”</a:t>
            </a:r>
          </a:p>
          <a:p>
            <a:pPr marL="0" indent="0"/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“…our discussion of the source of elevated constituents is speculative…”</a:t>
            </a:r>
          </a:p>
          <a:p>
            <a:pPr marL="0" indent="0"/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“…natural gas extraction activities do not result in systematic contamination of groundwater.”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F80039-A68F-47DF-9910-C1BCE313BA7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6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NOGA Presentat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yriad Web"/>
        <a:ea typeface=""/>
        <a:cs typeface=""/>
      </a:majorFont>
      <a:minorFont>
        <a:latin typeface="Myriad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683563B2B8D542A9BE654627AB0B7D" ma:contentTypeVersion="5" ma:contentTypeDescription="Create a new document." ma:contentTypeScope="" ma:versionID="2f4aedf814a5b41b32f1870caf1262e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fcc36c88ee4a45445762472d77ee42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4C03C0-820F-4B3E-A8B5-4978ED42D51E}"/>
</file>

<file path=customXml/itemProps2.xml><?xml version="1.0" encoding="utf-8"?>
<ds:datastoreItem xmlns:ds="http://schemas.openxmlformats.org/officeDocument/2006/customXml" ds:itemID="{E72AFB23-E9E2-4722-88D2-42D35BF1F2C7}"/>
</file>

<file path=customXml/itemProps3.xml><?xml version="1.0" encoding="utf-8"?>
<ds:datastoreItem xmlns:ds="http://schemas.openxmlformats.org/officeDocument/2006/customXml" ds:itemID="{47345F55-0C42-4C97-A65E-C85219992031}"/>
</file>

<file path=docProps/app.xml><?xml version="1.0" encoding="utf-8"?>
<Properties xmlns="http://schemas.openxmlformats.org/officeDocument/2006/extended-properties" xmlns:vt="http://schemas.openxmlformats.org/officeDocument/2006/docPropsVTypes">
  <Template>TNOGA Presentation</Template>
  <TotalTime>686</TotalTime>
  <Words>585</Words>
  <Application>Microsoft Office PowerPoint</Application>
  <PresentationFormat>On-screen Show (4:3)</PresentationFormat>
  <Paragraphs>141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TNOGA Presentation</vt:lpstr>
      <vt:lpstr> </vt:lpstr>
      <vt:lpstr> Presentation Outline</vt:lpstr>
      <vt:lpstr>API Standards, Practices and Guidance</vt:lpstr>
      <vt:lpstr>Comprehensive Gas Development Plan and Disclosure</vt:lpstr>
      <vt:lpstr>Location Restrictions and Water Reuse</vt:lpstr>
      <vt:lpstr>Well Integrity</vt:lpstr>
      <vt:lpstr>Methane in Groundwater</vt:lpstr>
      <vt:lpstr>Groundwater Protection</vt:lpstr>
      <vt:lpstr>Barnett Shale Groundwater Study</vt:lpstr>
      <vt:lpstr>Barnett Shale Study Area</vt:lpstr>
      <vt:lpstr>2011 vs. 2014 Drought Conditions</vt:lpstr>
      <vt:lpstr> Other Issues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Parker</dc:creator>
  <cp:lastModifiedBy>Brigid Kenney</cp:lastModifiedBy>
  <cp:revision>31</cp:revision>
  <cp:lastPrinted>2014-02-06T19:51:03Z</cp:lastPrinted>
  <dcterms:created xsi:type="dcterms:W3CDTF">2014-02-03T21:57:05Z</dcterms:created>
  <dcterms:modified xsi:type="dcterms:W3CDTF">2014-02-07T21:05:15Z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0x010100CE683563B2B8D542A9BE654627AB0B7D</vt:lpwstr>
  </property>
</Properties>
</file>